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emf" ContentType="image/x-emf"/>
  <Default Extension="vml" ContentType="application/vnd.openxmlformats-officedocument.vmlDrawing"/>
  <Default Extension="rels" ContentType="application/vnd.openxmlformats-package.relationships+xml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90" r:id="rId2"/>
    <p:sldId id="256" r:id="rId3"/>
    <p:sldId id="257" r:id="rId4"/>
    <p:sldId id="265" r:id="rId5"/>
    <p:sldId id="263" r:id="rId6"/>
    <p:sldId id="299" r:id="rId7"/>
    <p:sldId id="262" r:id="rId8"/>
    <p:sldId id="264" r:id="rId9"/>
    <p:sldId id="266" r:id="rId10"/>
    <p:sldId id="298" r:id="rId11"/>
    <p:sldId id="261" r:id="rId12"/>
    <p:sldId id="292" r:id="rId13"/>
    <p:sldId id="291" r:id="rId14"/>
    <p:sldId id="260" r:id="rId15"/>
    <p:sldId id="259" r:id="rId16"/>
    <p:sldId id="293" r:id="rId17"/>
    <p:sldId id="296" r:id="rId18"/>
    <p:sldId id="294" r:id="rId19"/>
    <p:sldId id="295" r:id="rId20"/>
    <p:sldId id="271" r:id="rId21"/>
    <p:sldId id="270" r:id="rId22"/>
    <p:sldId id="272" r:id="rId23"/>
    <p:sldId id="273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1010"/>
    <a:srgbClr val="8E1110"/>
    <a:srgbClr val="A911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03"/>
    <p:restoredTop sz="94651"/>
  </p:normalViewPr>
  <p:slideViewPr>
    <p:cSldViewPr snapToGrid="0" snapToObjects="1">
      <p:cViewPr varScale="1">
        <p:scale>
          <a:sx n="165" d="100"/>
          <a:sy n="165" d="100"/>
        </p:scale>
        <p:origin x="10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Pie chart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Sheet3!$B$1</c:f>
              <c:strCache>
                <c:ptCount val="1"/>
                <c:pt idx="0">
                  <c:v>A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6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/>
            </c:spPr>
          </c:dPt>
          <c:dPt>
            <c:idx val="7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/>
            </c:spPr>
          </c:dPt>
          <c:cat>
            <c:numRef>
              <c:f>Sheet3!$A$2:$A$9</c:f>
              <c:numCache>
                <c:formatCode>General</c:formatCode>
                <c:ptCount val="8"/>
                <c:pt idx="0">
                  <c:v>2016.0</c:v>
                </c:pt>
                <c:pt idx="1">
                  <c:v>2015.0</c:v>
                </c:pt>
                <c:pt idx="2">
                  <c:v>2014.0</c:v>
                </c:pt>
                <c:pt idx="3">
                  <c:v>2013.0</c:v>
                </c:pt>
                <c:pt idx="4">
                  <c:v>2012.0</c:v>
                </c:pt>
                <c:pt idx="5">
                  <c:v>2011.0</c:v>
                </c:pt>
                <c:pt idx="6">
                  <c:v>2010.0</c:v>
                </c:pt>
                <c:pt idx="7">
                  <c:v>2009.0</c:v>
                </c:pt>
              </c:numCache>
            </c:numRef>
          </c:cat>
          <c:val>
            <c:numRef>
              <c:f>Sheet3!$B$2:$B$9</c:f>
              <c:numCache>
                <c:formatCode>General</c:formatCode>
                <c:ptCount val="8"/>
                <c:pt idx="0">
                  <c:v>10.0</c:v>
                </c:pt>
                <c:pt idx="1">
                  <c:v>9.0</c:v>
                </c:pt>
                <c:pt idx="2">
                  <c:v>7.0</c:v>
                </c:pt>
                <c:pt idx="3">
                  <c:v>8.0</c:v>
                </c:pt>
                <c:pt idx="4">
                  <c:v>11.0</c:v>
                </c:pt>
                <c:pt idx="5">
                  <c:v>10.0</c:v>
                </c:pt>
                <c:pt idx="6">
                  <c:v>9.0</c:v>
                </c:pt>
                <c:pt idx="7">
                  <c:v>10.0</c:v>
                </c:pt>
              </c:numCache>
            </c:numRef>
          </c:val>
        </c:ser>
        <c:ser>
          <c:idx val="1"/>
          <c:order val="1"/>
          <c:tx>
            <c:strRef>
              <c:f>Sheet3!$C$1</c:f>
              <c:strCache>
                <c:ptCount val="1"/>
                <c:pt idx="0">
                  <c:v>B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6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/>
            </c:spPr>
          </c:dPt>
          <c:dPt>
            <c:idx val="7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/>
            </c:spPr>
          </c:dPt>
          <c:cat>
            <c:numRef>
              <c:f>Sheet3!$A$2:$A$9</c:f>
              <c:numCache>
                <c:formatCode>General</c:formatCode>
                <c:ptCount val="8"/>
                <c:pt idx="0">
                  <c:v>2016.0</c:v>
                </c:pt>
                <c:pt idx="1">
                  <c:v>2015.0</c:v>
                </c:pt>
                <c:pt idx="2">
                  <c:v>2014.0</c:v>
                </c:pt>
                <c:pt idx="3">
                  <c:v>2013.0</c:v>
                </c:pt>
                <c:pt idx="4">
                  <c:v>2012.0</c:v>
                </c:pt>
                <c:pt idx="5">
                  <c:v>2011.0</c:v>
                </c:pt>
                <c:pt idx="6">
                  <c:v>2010.0</c:v>
                </c:pt>
                <c:pt idx="7">
                  <c:v>2009.0</c:v>
                </c:pt>
              </c:numCache>
            </c:numRef>
          </c:cat>
          <c:val>
            <c:numRef>
              <c:f>Sheet3!$C$2:$C$9</c:f>
              <c:numCache>
                <c:formatCode>General</c:formatCode>
                <c:ptCount val="8"/>
                <c:pt idx="0">
                  <c:v>5.0</c:v>
                </c:pt>
                <c:pt idx="1">
                  <c:v>6.0</c:v>
                </c:pt>
                <c:pt idx="2">
                  <c:v>2.0</c:v>
                </c:pt>
                <c:pt idx="3">
                  <c:v>6.0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Scatter</a:t>
            </a:r>
            <a:r>
              <a:rPr lang="en-US" baseline="0"/>
              <a:t> plot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A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Sheet3!$A$2:$A$9</c:f>
              <c:numCache>
                <c:formatCode>General</c:formatCode>
                <c:ptCount val="8"/>
                <c:pt idx="0">
                  <c:v>2009.0</c:v>
                </c:pt>
                <c:pt idx="1">
                  <c:v>2010.0</c:v>
                </c:pt>
                <c:pt idx="2">
                  <c:v>2011.0</c:v>
                </c:pt>
                <c:pt idx="3">
                  <c:v>2012.0</c:v>
                </c:pt>
                <c:pt idx="4">
                  <c:v>2013.0</c:v>
                </c:pt>
                <c:pt idx="5">
                  <c:v>2014.0</c:v>
                </c:pt>
                <c:pt idx="6">
                  <c:v>2015.0</c:v>
                </c:pt>
                <c:pt idx="7">
                  <c:v>2016.0</c:v>
                </c:pt>
              </c:numCache>
            </c:numRef>
          </c:xVal>
          <c:yVal>
            <c:numRef>
              <c:f>Sheet3!$B$2:$B$9</c:f>
              <c:numCache>
                <c:formatCode>General</c:formatCode>
                <c:ptCount val="8"/>
                <c:pt idx="0">
                  <c:v>10.0</c:v>
                </c:pt>
                <c:pt idx="1">
                  <c:v>9.0</c:v>
                </c:pt>
                <c:pt idx="2">
                  <c:v>7.0</c:v>
                </c:pt>
                <c:pt idx="3">
                  <c:v>8.0</c:v>
                </c:pt>
                <c:pt idx="4">
                  <c:v>11.0</c:v>
                </c:pt>
                <c:pt idx="5">
                  <c:v>10.0</c:v>
                </c:pt>
                <c:pt idx="6">
                  <c:v>9.0</c:v>
                </c:pt>
                <c:pt idx="7">
                  <c:v>10.0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Sheet3!$C$1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Sheet3!$A$2:$A$9</c:f>
              <c:numCache>
                <c:formatCode>General</c:formatCode>
                <c:ptCount val="8"/>
                <c:pt idx="0">
                  <c:v>2009.0</c:v>
                </c:pt>
                <c:pt idx="1">
                  <c:v>2010.0</c:v>
                </c:pt>
                <c:pt idx="2">
                  <c:v>2011.0</c:v>
                </c:pt>
                <c:pt idx="3">
                  <c:v>2012.0</c:v>
                </c:pt>
                <c:pt idx="4">
                  <c:v>2013.0</c:v>
                </c:pt>
                <c:pt idx="5">
                  <c:v>2014.0</c:v>
                </c:pt>
                <c:pt idx="6">
                  <c:v>2015.0</c:v>
                </c:pt>
                <c:pt idx="7">
                  <c:v>2016.0</c:v>
                </c:pt>
              </c:numCache>
            </c:numRef>
          </c:xVal>
          <c:yVal>
            <c:numRef>
              <c:f>Sheet3!$C$2:$C$9</c:f>
              <c:numCache>
                <c:formatCode>General</c:formatCode>
                <c:ptCount val="8"/>
                <c:pt idx="0">
                  <c:v>5.0</c:v>
                </c:pt>
                <c:pt idx="1">
                  <c:v>6.0</c:v>
                </c:pt>
                <c:pt idx="2">
                  <c:v>2.0</c:v>
                </c:pt>
                <c:pt idx="3">
                  <c:v>6.0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12.0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5823616"/>
        <c:axId val="2105825664"/>
      </c:scatterChart>
      <c:valAx>
        <c:axId val="2105823616"/>
        <c:scaling>
          <c:orientation val="minMax"/>
          <c:max val="2016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5825664"/>
        <c:crosses val="autoZero"/>
        <c:crossBetween val="midCat"/>
      </c:valAx>
      <c:valAx>
        <c:axId val="2105825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58236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Bar plot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Sheet3!$A$2:$A$9</c:f>
              <c:numCache>
                <c:formatCode>General</c:formatCode>
                <c:ptCount val="8"/>
                <c:pt idx="0">
                  <c:v>2009.0</c:v>
                </c:pt>
                <c:pt idx="1">
                  <c:v>2010.0</c:v>
                </c:pt>
                <c:pt idx="2">
                  <c:v>2011.0</c:v>
                </c:pt>
                <c:pt idx="3">
                  <c:v>2012.0</c:v>
                </c:pt>
                <c:pt idx="4">
                  <c:v>2013.0</c:v>
                </c:pt>
                <c:pt idx="5">
                  <c:v>2014.0</c:v>
                </c:pt>
                <c:pt idx="6">
                  <c:v>2015.0</c:v>
                </c:pt>
                <c:pt idx="7">
                  <c:v>2016.0</c:v>
                </c:pt>
              </c:numCache>
            </c:numRef>
          </c:cat>
          <c:val>
            <c:numRef>
              <c:f>Sheet3!$B$2:$B$9</c:f>
              <c:numCache>
                <c:formatCode>General</c:formatCode>
                <c:ptCount val="8"/>
                <c:pt idx="0">
                  <c:v>10.0</c:v>
                </c:pt>
                <c:pt idx="1">
                  <c:v>9.0</c:v>
                </c:pt>
                <c:pt idx="2">
                  <c:v>7.0</c:v>
                </c:pt>
                <c:pt idx="3">
                  <c:v>8.0</c:v>
                </c:pt>
                <c:pt idx="4">
                  <c:v>11.0</c:v>
                </c:pt>
                <c:pt idx="5">
                  <c:v>10.0</c:v>
                </c:pt>
                <c:pt idx="6">
                  <c:v>9.0</c:v>
                </c:pt>
                <c:pt idx="7">
                  <c:v>10.0</c:v>
                </c:pt>
              </c:numCache>
            </c:numRef>
          </c:val>
        </c:ser>
        <c:ser>
          <c:idx val="1"/>
          <c:order val="1"/>
          <c:tx>
            <c:strRef>
              <c:f>Sheet3!$C$1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Sheet3!$A$2:$A$9</c:f>
              <c:numCache>
                <c:formatCode>General</c:formatCode>
                <c:ptCount val="8"/>
                <c:pt idx="0">
                  <c:v>2009.0</c:v>
                </c:pt>
                <c:pt idx="1">
                  <c:v>2010.0</c:v>
                </c:pt>
                <c:pt idx="2">
                  <c:v>2011.0</c:v>
                </c:pt>
                <c:pt idx="3">
                  <c:v>2012.0</c:v>
                </c:pt>
                <c:pt idx="4">
                  <c:v>2013.0</c:v>
                </c:pt>
                <c:pt idx="5">
                  <c:v>2014.0</c:v>
                </c:pt>
                <c:pt idx="6">
                  <c:v>2015.0</c:v>
                </c:pt>
                <c:pt idx="7">
                  <c:v>2016.0</c:v>
                </c:pt>
              </c:numCache>
            </c:numRef>
          </c:cat>
          <c:val>
            <c:numRef>
              <c:f>Sheet3!$C$2:$C$9</c:f>
              <c:numCache>
                <c:formatCode>General</c:formatCode>
                <c:ptCount val="8"/>
                <c:pt idx="0">
                  <c:v>5.0</c:v>
                </c:pt>
                <c:pt idx="1">
                  <c:v>6.0</c:v>
                </c:pt>
                <c:pt idx="2">
                  <c:v>2.0</c:v>
                </c:pt>
                <c:pt idx="3">
                  <c:v>6.0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06269584"/>
        <c:axId val="2106271904"/>
      </c:barChart>
      <c:catAx>
        <c:axId val="2106269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6271904"/>
        <c:crosses val="autoZero"/>
        <c:auto val="1"/>
        <c:lblAlgn val="ctr"/>
        <c:lblOffset val="100"/>
        <c:noMultiLvlLbl val="0"/>
      </c:catAx>
      <c:valAx>
        <c:axId val="2106271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6269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8D887-3409-E142-841D-B5B0155F98C6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4C8A0-C962-534E-B397-349FA294C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jp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hyperlink" Target="https://github.com/mbostock/d3/wiki/Gallery" TargetMode="External"/><Relationship Id="rId12" Type="http://schemas.openxmlformats.org/officeDocument/2006/relationships/hyperlink" Target="https://public.tableau.com/s/gallery" TargetMode="External"/><Relationship Id="rId13" Type="http://schemas.openxmlformats.org/officeDocument/2006/relationships/hyperlink" Target="http://www.adobe.com/products/illustrator.html" TargetMode="External"/><Relationship Id="rId14" Type="http://schemas.openxmlformats.org/officeDocument/2006/relationships/hyperlink" Target="https://www.gravit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hyperlink" Target="https://support.office.com/en-us/article/Available-chart-types-a6187218-807e-4103-9e0a-27cdb19afb90" TargetMode="External"/><Relationship Id="rId6" Type="http://schemas.openxmlformats.org/officeDocument/2006/relationships/hyperlink" Target="http://www.mathworks.com/help/matlab/creating_plots/types-of-matlab-plots.html" TargetMode="External"/><Relationship Id="rId7" Type="http://schemas.openxmlformats.org/officeDocument/2006/relationships/hyperlink" Target="http://docs.ggplot2.org/current/" TargetMode="External"/><Relationship Id="rId8" Type="http://schemas.openxmlformats.org/officeDocument/2006/relationships/hyperlink" Target="http://matplotlib.org/" TargetMode="External"/><Relationship Id="rId9" Type="http://schemas.openxmlformats.org/officeDocument/2006/relationships/hyperlink" Target="http://seaborn.pydata.org/" TargetMode="External"/><Relationship Id="rId10" Type="http://schemas.openxmlformats.org/officeDocument/2006/relationships/hyperlink" Target="https://vincent.readthedocs.io/en/latest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hyperlink" Target="http://byrneslab.net/classes/biol607/readings/wickham_layered-grammar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stackoverflow.com/questions/30235923/colors-lost-in-matplotlib-3d-scatter-plot" TargetMode="External"/><Relationship Id="rId5" Type="http://schemas.openxmlformats.org/officeDocument/2006/relationships/hyperlink" Target="http://www.chartdir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562" y="5338784"/>
            <a:ext cx="2269396" cy="1289563"/>
          </a:xfrm>
          <a:prstGeom prst="rect">
            <a:avLst/>
          </a:prstGeom>
        </p:spPr>
      </p:pic>
      <p:sp>
        <p:nvSpPr>
          <p:cNvPr id="75" name="Title 2"/>
          <p:cNvSpPr txBox="1">
            <a:spLocks/>
          </p:cNvSpPr>
          <p:nvPr/>
        </p:nvSpPr>
        <p:spPr>
          <a:xfrm>
            <a:off x="1987061" y="109386"/>
            <a:ext cx="8229600" cy="664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rPr>
              <a:t>Thanks to our Sponsors!	</a:t>
            </a:r>
            <a:endParaRPr kumimoji="0" lang="en-US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"/>
              <a:cs typeface="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1" y="1205953"/>
            <a:ext cx="3624648" cy="1216491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18" y="3366744"/>
            <a:ext cx="2158730" cy="76190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90" y="3558293"/>
            <a:ext cx="2836768" cy="60565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865" y="3115738"/>
            <a:ext cx="1439322" cy="1121332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25830" y="837162"/>
            <a:ext cx="4300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3200" b="1" dirty="0" smtClean="0">
                <a:solidFill>
                  <a:prstClr val="black"/>
                </a:solidFill>
                <a:latin typeface="Calibri" panose="020F0502020204030204"/>
              </a:rPr>
              <a:t>Yearly Partners </a:t>
            </a:r>
            <a:endParaRPr lang="en-US" sz="32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123567" y="1335866"/>
            <a:ext cx="11038703" cy="24479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227" y="1399601"/>
            <a:ext cx="1868351" cy="1287086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V="1">
            <a:off x="115331" y="2883848"/>
            <a:ext cx="11038703" cy="24479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25830" y="2904212"/>
            <a:ext cx="4300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3200" b="1" dirty="0" smtClean="0">
                <a:solidFill>
                  <a:prstClr val="black"/>
                </a:solidFill>
                <a:latin typeface="Calibri" panose="020F0502020204030204"/>
              </a:rPr>
              <a:t>Gold Sponsors</a:t>
            </a:r>
            <a:endParaRPr lang="en-US" sz="32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93" y="1416939"/>
            <a:ext cx="2538358" cy="81694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80" y="4236083"/>
            <a:ext cx="1813442" cy="1470358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 flipV="1">
            <a:off x="89501" y="5544779"/>
            <a:ext cx="11038703" cy="24479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88" name="TextBox 87"/>
          <p:cNvSpPr txBox="1"/>
          <p:nvPr/>
        </p:nvSpPr>
        <p:spPr>
          <a:xfrm>
            <a:off x="0" y="5565143"/>
            <a:ext cx="4300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3200" b="1" dirty="0" smtClean="0">
                <a:solidFill>
                  <a:prstClr val="black"/>
                </a:solidFill>
                <a:latin typeface="Calibri" panose="020F0502020204030204"/>
              </a:rPr>
              <a:t>Silver Sponsors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-38054" y="6335960"/>
            <a:ext cx="6859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3200" b="1" dirty="0" smtClean="0">
                <a:solidFill>
                  <a:prstClr val="black"/>
                </a:solidFill>
                <a:latin typeface="Calibri" panose="020F0502020204030204"/>
              </a:rPr>
              <a:t>Blogger Sponsors</a:t>
            </a:r>
            <a:r>
              <a:rPr lang="en-US" sz="3200" b="1" dirty="0">
                <a:solidFill>
                  <a:prstClr val="black"/>
                </a:solidFill>
                <a:latin typeface="Calibri" panose="020F0502020204030204"/>
              </a:rPr>
              <a:t>: @</a:t>
            </a:r>
            <a:r>
              <a:rPr lang="en-US" sz="3200" b="1" dirty="0" err="1">
                <a:solidFill>
                  <a:prstClr val="black"/>
                </a:solidFill>
                <a:latin typeface="Calibri" panose="020F0502020204030204"/>
              </a:rPr>
              <a:t>SQLvariant</a:t>
            </a:r>
            <a:endParaRPr lang="en-US" sz="3200" b="1" dirty="0" smtClean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25830" y="6370349"/>
            <a:ext cx="11038703" cy="24479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622" y="3089191"/>
            <a:ext cx="2348039" cy="1317009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401" y="4455672"/>
            <a:ext cx="3185281" cy="87595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779" y="4128729"/>
            <a:ext cx="1601753" cy="1227500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11125200" y="4210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7873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812800"/>
            <a:ext cx="4396338" cy="576262"/>
          </a:xfrm>
        </p:spPr>
        <p:txBody>
          <a:bodyPr/>
          <a:lstStyle/>
          <a:p>
            <a:r>
              <a:rPr lang="en-US" dirty="0" smtClean="0"/>
              <a:t>Exploratory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812800"/>
            <a:ext cx="4396339" cy="576262"/>
          </a:xfrm>
        </p:spPr>
        <p:txBody>
          <a:bodyPr/>
          <a:lstStyle/>
          <a:p>
            <a:r>
              <a:rPr lang="en-US" dirty="0" smtClean="0"/>
              <a:t>Explanatory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" y="2252133"/>
            <a:ext cx="5500689" cy="2514600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067" y="1878026"/>
            <a:ext cx="4920182" cy="43783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86441" y="1221032"/>
            <a:ext cx="1875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We want these ones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Down Arrow 3"/>
          <p:cNvSpPr/>
          <p:nvPr/>
        </p:nvSpPr>
        <p:spPr>
          <a:xfrm>
            <a:off x="10523349" y="1728061"/>
            <a:ext cx="45719" cy="271220"/>
          </a:xfrm>
          <a:prstGeom prst="downArrow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75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“Everything we hear is an opinion, not a fact. Everything we see is a perspective, not the truth.” </a:t>
            </a:r>
            <a:endParaRPr lang="en-US" sz="3200" dirty="0" smtClean="0"/>
          </a:p>
          <a:p>
            <a:pPr marL="1828800" lvl="4" indent="0">
              <a:buNone/>
            </a:pPr>
            <a:r>
              <a:rPr lang="en-US" sz="2600" dirty="0" smtClean="0"/>
              <a:t>- </a:t>
            </a:r>
            <a:r>
              <a:rPr lang="en-US" sz="2600" dirty="0"/>
              <a:t>Marcus Aurelius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26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show our work?</a:t>
            </a:r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4819513"/>
              </p:ext>
            </p:extLst>
          </p:nvPr>
        </p:nvGraphicFramePr>
        <p:xfrm>
          <a:off x="4031107" y="1665610"/>
          <a:ext cx="2280557" cy="15675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2863119"/>
              </p:ext>
            </p:extLst>
          </p:nvPr>
        </p:nvGraphicFramePr>
        <p:xfrm>
          <a:off x="549243" y="1923068"/>
          <a:ext cx="3051919" cy="1845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1679042"/>
              </p:ext>
            </p:extLst>
          </p:nvPr>
        </p:nvGraphicFramePr>
        <p:xfrm>
          <a:off x="2191629" y="4102011"/>
          <a:ext cx="2866628" cy="1651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741609" y="1923068"/>
            <a:ext cx="46810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 many options </a:t>
            </a:r>
          </a:p>
          <a:p>
            <a:r>
              <a:rPr lang="en-US" dirty="0" smtClean="0">
                <a:hlinkClick r:id="rId5"/>
              </a:rPr>
              <a:t>Excel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Matlab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R ggplot2</a:t>
            </a:r>
            <a:endParaRPr lang="en-US" dirty="0" smtClean="0"/>
          </a:p>
          <a:p>
            <a:r>
              <a:rPr lang="en-US" dirty="0" smtClean="0"/>
              <a:t>Python (</a:t>
            </a:r>
            <a:r>
              <a:rPr lang="en-US" dirty="0" err="1" smtClean="0">
                <a:hlinkClick r:id="rId8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9"/>
              </a:rPr>
              <a:t>Seaborn</a:t>
            </a:r>
            <a:r>
              <a:rPr lang="en-US" dirty="0" smtClean="0"/>
              <a:t>, </a:t>
            </a:r>
            <a:r>
              <a:rPr lang="en-US" dirty="0" smtClean="0">
                <a:hlinkClick r:id="rId10"/>
              </a:rPr>
              <a:t>Vincent</a:t>
            </a:r>
            <a:r>
              <a:rPr lang="en-US" dirty="0" smtClean="0"/>
              <a:t>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r>
              <a:rPr lang="en-US" dirty="0" smtClean="0">
                <a:hlinkClick r:id="rId11"/>
              </a:rPr>
              <a:t>D3</a:t>
            </a:r>
            <a:endParaRPr lang="en-US" dirty="0" smtClean="0"/>
          </a:p>
          <a:p>
            <a:r>
              <a:rPr lang="en-US" dirty="0" smtClean="0">
                <a:hlinkClick r:id="rId12"/>
              </a:rPr>
              <a:t>Tableau</a:t>
            </a:r>
            <a:endParaRPr lang="en-US" dirty="0" smtClean="0"/>
          </a:p>
          <a:p>
            <a:r>
              <a:rPr lang="en-US" dirty="0" smtClean="0">
                <a:hlinkClick r:id="rId13"/>
              </a:rPr>
              <a:t>Illustrator</a:t>
            </a:r>
            <a:r>
              <a:rPr lang="en-US" dirty="0" smtClean="0"/>
              <a:t> (or free alternatives like </a:t>
            </a:r>
            <a:r>
              <a:rPr lang="en-US" dirty="0" smtClean="0">
                <a:hlinkClick r:id="rId14"/>
              </a:rPr>
              <a:t>Gravit</a:t>
            </a:r>
            <a:r>
              <a:rPr lang="en-US" dirty="0" smtClean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397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is longer?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333" b="49696"/>
          <a:stretch/>
        </p:blipFill>
        <p:spPr>
          <a:xfrm>
            <a:off x="3443905" y="2960033"/>
            <a:ext cx="4265354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05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longer</a:t>
            </a:r>
            <a:r>
              <a:rPr lang="en-US" dirty="0" smtClean="0"/>
              <a:t>? </a:t>
            </a:r>
            <a:r>
              <a:rPr lang="mr-IN" dirty="0" smtClean="0"/>
              <a:t>–</a:t>
            </a:r>
            <a:r>
              <a:rPr lang="en-US" dirty="0" smtClean="0"/>
              <a:t> lets make it easy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67" t="53653" r="-1"/>
          <a:stretch/>
        </p:blipFill>
        <p:spPr>
          <a:xfrm>
            <a:off x="3364238" y="3020358"/>
            <a:ext cx="4424688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34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encodings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782" y="1821795"/>
            <a:ext cx="5943600" cy="4657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82723" y="621723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src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Bertin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1983, representation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Qeli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527915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encodings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44000" y="630956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src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Designing Data Visualizations</a:t>
            </a:r>
          </a:p>
        </p:txBody>
      </p:sp>
      <p:pic>
        <p:nvPicPr>
          <p:cNvPr id="6" name="Picture 2" descr="Use this table of common visual properties to help you select an appropriate encoding for your data typ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671" y="1233226"/>
            <a:ext cx="6465821" cy="540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423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encodings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255934" y="2514599"/>
            <a:ext cx="778933" cy="2023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90466" y="2387599"/>
            <a:ext cx="821267" cy="2150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471540" y="4656666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42241" y="465666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226733" y="2387599"/>
            <a:ext cx="821267" cy="2150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96733" y="2387599"/>
            <a:ext cx="821267" cy="2150534"/>
          </a:xfrm>
          <a:prstGeom prst="rect">
            <a:avLst/>
          </a:prstGeom>
          <a:solidFill>
            <a:srgbClr val="9310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67740" y="4680465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638441" y="468046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4449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encodings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44000" y="630956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src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Mackinlay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1986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5866" y="587906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research, see Graphical Perception: Theory, Experimentation, and 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 </a:t>
            </a:r>
            <a:r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Development of Graphical Methods - Cleveland &amp; McGill 1984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6" y="1555407"/>
            <a:ext cx="94011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88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encodings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364133" y="631733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src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gapminder.org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348430"/>
              </p:ext>
            </p:extLst>
          </p:nvPr>
        </p:nvGraphicFramePr>
        <p:xfrm>
          <a:off x="1516247" y="1245127"/>
          <a:ext cx="7664450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Acrobat Document" r:id="rId3" imgW="11344198" imgH="8020050" progId="AcroExch.Document.DC">
                  <p:embed/>
                </p:oleObj>
              </mc:Choice>
              <mc:Fallback>
                <p:oleObj name="Acrobat Document" r:id="rId3" imgW="11344198" imgH="802005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6247" y="1245127"/>
                        <a:ext cx="7664450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9935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How to not kill your cool insight with a bad graph: </a:t>
            </a:r>
            <a:r>
              <a:rPr lang="en-US" sz="4400" dirty="0" err="1"/>
              <a:t>ggplot</a:t>
            </a:r>
            <a:r>
              <a:rPr lang="en-US" sz="4400" dirty="0"/>
              <a:t> and other visualization tips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Seth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090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903750" y="6184879"/>
            <a:ext cx="16984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rc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wikimedia.org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 descr="https://upload.wikimedia.org/wikipedia/commons/2/29/Min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04" y="1679008"/>
            <a:ext cx="9450534" cy="450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63381" y="1258626"/>
            <a:ext cx="4786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Napoleon's disastrous Russian campaign of 1812</a:t>
            </a:r>
          </a:p>
        </p:txBody>
      </p:sp>
    </p:spTree>
    <p:extLst>
      <p:ext uri="{BB962C8B-B14F-4D97-AF65-F5344CB8AC3E}">
        <p14:creationId xmlns:p14="http://schemas.microsoft.com/office/powerpoint/2010/main" val="504679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Redundant encodings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938869" y="2514599"/>
            <a:ext cx="397932" cy="2023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02308" y="2387599"/>
            <a:ext cx="404538" cy="2150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95621" y="463973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360890" y="4639732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898668" y="2514599"/>
            <a:ext cx="397932" cy="2023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62107" y="2243667"/>
            <a:ext cx="404538" cy="2294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55420" y="463973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20689" y="4639732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103536" y="2514599"/>
            <a:ext cx="397932" cy="202353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66975" y="2387599"/>
            <a:ext cx="404538" cy="2150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060288" y="463973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525557" y="4639732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8063335" y="2514599"/>
            <a:ext cx="397932" cy="202353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526774" y="2243667"/>
            <a:ext cx="404538" cy="2294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20087" y="463973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485356" y="4639732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121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Grammar of graphics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498"/>
          <a:stretch/>
        </p:blipFill>
        <p:spPr>
          <a:xfrm>
            <a:off x="2307998" y="1295399"/>
            <a:ext cx="6895269" cy="2638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1" y="4480966"/>
            <a:ext cx="2203450" cy="2102569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5648326" y="4021667"/>
            <a:ext cx="45719" cy="338666"/>
          </a:xfrm>
          <a:prstGeom prst="downArrow">
            <a:avLst/>
          </a:prstGeom>
          <a:ln w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38967" y="6060315"/>
            <a:ext cx="3623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Src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4"/>
              </a:rPr>
              <a:t>A Layered </a:t>
            </a:r>
            <a:r>
              <a:rPr lang="en-US" sz="1400" dirty="0">
                <a:hlinkClick r:id="rId4"/>
              </a:rPr>
              <a:t>G</a:t>
            </a:r>
            <a:r>
              <a:rPr lang="en-US" sz="1400" dirty="0" smtClean="0">
                <a:hlinkClick r:id="rId4"/>
              </a:rPr>
              <a:t>rammar of Graphics </a:t>
            </a:r>
            <a:r>
              <a:rPr lang="en-US" sz="1400" dirty="0" smtClean="0"/>
              <a:t>- Wickham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28190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with </a:t>
            </a:r>
            <a:r>
              <a:rPr lang="en-US" dirty="0" err="1" smtClean="0"/>
              <a:t>Matlab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240" y="1492833"/>
            <a:ext cx="8367387" cy="475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3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49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07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3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&amp; fill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91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Geom_text</a:t>
            </a:r>
            <a:r>
              <a:rPr lang="en-US" dirty="0" smtClean="0"/>
              <a:t> annotate, </a:t>
            </a:r>
            <a:r>
              <a:rPr lang="en-US" dirty="0" err="1" smtClean="0"/>
              <a:t>vline</a:t>
            </a:r>
            <a:r>
              <a:rPr lang="en-US" dirty="0" smtClean="0"/>
              <a:t>, </a:t>
            </a:r>
            <a:r>
              <a:rPr lang="en-US" dirty="0" err="1" smtClean="0"/>
              <a:t>hline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42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9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Why discuss good visualization practices?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50" y="1853248"/>
            <a:ext cx="5080000" cy="3810000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189" y="1853248"/>
            <a:ext cx="5055097" cy="381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0800000" flipV="1">
            <a:off x="6722189" y="5799912"/>
            <a:ext cx="5230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rc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://stackoverflow.com/questions/30235923/colors-lost-in-matplotlib-3d-scatter-plot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13065" y="5914092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src</a:t>
            </a:r>
            <a:r>
              <a:rPr lang="en-US" dirty="0"/>
              <a:t>: </a:t>
            </a:r>
            <a:r>
              <a:rPr lang="en-US" dirty="0" err="1">
                <a:hlinkClick r:id="rId5"/>
              </a:rPr>
              <a:t>www.chartdir.com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92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93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Violin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9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corrmap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68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Chloropleth</a:t>
            </a:r>
            <a:r>
              <a:rPr lang="en-US" smtClean="0"/>
              <a:t> / heat map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88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Perception</a:t>
            </a:r>
          </a:p>
          <a:p>
            <a:r>
              <a:rPr lang="en-US" dirty="0" smtClean="0"/>
              <a:t>Visual encoding</a:t>
            </a:r>
          </a:p>
          <a:p>
            <a:r>
              <a:rPr lang="en-US" dirty="0" smtClean="0"/>
              <a:t>Good guidelines</a:t>
            </a:r>
          </a:p>
          <a:p>
            <a:r>
              <a:rPr lang="en-US" dirty="0" err="1" smtClean="0"/>
              <a:t>Ggplot</a:t>
            </a:r>
            <a:r>
              <a:rPr lang="en-US" dirty="0" smtClean="0"/>
              <a:t> 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66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332318"/>
            <a:ext cx="8993063" cy="279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61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417488"/>
            <a:ext cx="8946541" cy="4195481"/>
          </a:xfrm>
        </p:spPr>
        <p:txBody>
          <a:bodyPr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/>
              <a:t> </a:t>
            </a:r>
            <a:r>
              <a:rPr lang="en-US" sz="5400" dirty="0" err="1" smtClean="0"/>
              <a:t>Tufte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39563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goals of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Exploratory</a:t>
            </a:r>
          </a:p>
          <a:p>
            <a:r>
              <a:rPr lang="en-US" sz="4400" dirty="0" smtClean="0"/>
              <a:t>Explanatory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23713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Exploratory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Dive deep</a:t>
            </a:r>
          </a:p>
          <a:p>
            <a:r>
              <a:rPr lang="en-US" dirty="0" smtClean="0"/>
              <a:t>Consider all interactions</a:t>
            </a:r>
          </a:p>
          <a:p>
            <a:r>
              <a:rPr lang="en-US" dirty="0" smtClean="0"/>
              <a:t>As long as you can understand it use it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Explanatory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Summary of work</a:t>
            </a:r>
          </a:p>
          <a:p>
            <a:r>
              <a:rPr lang="en-US" dirty="0" smtClean="0"/>
              <a:t>Keep it simple</a:t>
            </a:r>
          </a:p>
          <a:p>
            <a:r>
              <a:rPr lang="en-US" dirty="0" smtClean="0"/>
              <a:t>Someone that knows nothing of your work must easily understand</a:t>
            </a:r>
          </a:p>
          <a:p>
            <a:r>
              <a:rPr lang="en-US" dirty="0" smtClean="0"/>
              <a:t>Misinterpretation can destroy the momentum of your findings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28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812800"/>
            <a:ext cx="4396338" cy="576262"/>
          </a:xfrm>
        </p:spPr>
        <p:txBody>
          <a:bodyPr/>
          <a:lstStyle/>
          <a:p>
            <a:r>
              <a:rPr lang="en-US" dirty="0" smtClean="0"/>
              <a:t>Exploratory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812800"/>
            <a:ext cx="4396339" cy="576262"/>
          </a:xfrm>
        </p:spPr>
        <p:txBody>
          <a:bodyPr/>
          <a:lstStyle/>
          <a:p>
            <a:r>
              <a:rPr lang="en-US" dirty="0" smtClean="0"/>
              <a:t>Explanatory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" y="2252133"/>
            <a:ext cx="5500689" cy="2514600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067" y="1878026"/>
            <a:ext cx="4920182" cy="437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785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116</TotalTime>
  <Words>307</Words>
  <Application>Microsoft Macintosh PowerPoint</Application>
  <PresentationFormat>Widescreen</PresentationFormat>
  <Paragraphs>90</Paragraphs>
  <Slides>33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Calibri</vt:lpstr>
      <vt:lpstr>Calibri Light</vt:lpstr>
      <vt:lpstr>Century Gothic</vt:lpstr>
      <vt:lpstr>Mangal</vt:lpstr>
      <vt:lpstr>Wingdings 3</vt:lpstr>
      <vt:lpstr>Arial</vt:lpstr>
      <vt:lpstr>Ion</vt:lpstr>
      <vt:lpstr>Acrobat Document</vt:lpstr>
      <vt:lpstr>PowerPoint Presentation</vt:lpstr>
      <vt:lpstr>How to not kill your cool insight with a bad graph: ggplot and other visualization tips</vt:lpstr>
      <vt:lpstr>Why discuss good visualization practices?</vt:lpstr>
      <vt:lpstr>overview</vt:lpstr>
      <vt:lpstr>Communication</vt:lpstr>
      <vt:lpstr>PowerPoint Presentation</vt:lpstr>
      <vt:lpstr>Two goals of visualization</vt:lpstr>
      <vt:lpstr>PowerPoint Presentation</vt:lpstr>
      <vt:lpstr>PowerPoint Presentation</vt:lpstr>
      <vt:lpstr>PowerPoint Presentation</vt:lpstr>
      <vt:lpstr>PowerPoint Presentation</vt:lpstr>
      <vt:lpstr>How do we show our work?</vt:lpstr>
      <vt:lpstr>Which is longer?</vt:lpstr>
      <vt:lpstr>Which is longer? – lets make it easy</vt:lpstr>
      <vt:lpstr>Visual encodings </vt:lpstr>
      <vt:lpstr>Visual encodings </vt:lpstr>
      <vt:lpstr>Visual encodings </vt:lpstr>
      <vt:lpstr>Visual encodings </vt:lpstr>
      <vt:lpstr>Visual encodings </vt:lpstr>
      <vt:lpstr>Visual encodings </vt:lpstr>
      <vt:lpstr>Redundant encodings</vt:lpstr>
      <vt:lpstr>Grammar of graphics</vt:lpstr>
      <vt:lpstr>Example with Matlab</vt:lpstr>
      <vt:lpstr>Aes</vt:lpstr>
      <vt:lpstr>facets</vt:lpstr>
      <vt:lpstr>jitter</vt:lpstr>
      <vt:lpstr>Color &amp; fill</vt:lpstr>
      <vt:lpstr>Geom_text annotate, vline, hline</vt:lpstr>
      <vt:lpstr>boxplot</vt:lpstr>
      <vt:lpstr>histogram</vt:lpstr>
      <vt:lpstr>Violin plot</vt:lpstr>
      <vt:lpstr>corrmap</vt:lpstr>
      <vt:lpstr>Chloropleth / heat map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Seth Paul</dc:creator>
  <cp:lastModifiedBy>Seth Paul</cp:lastModifiedBy>
  <cp:revision>15</cp:revision>
  <dcterms:created xsi:type="dcterms:W3CDTF">2016-11-18T15:26:07Z</dcterms:created>
  <dcterms:modified xsi:type="dcterms:W3CDTF">2016-11-19T15:14:47Z</dcterms:modified>
</cp:coreProperties>
</file>